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86" r:id="rId8"/>
    <p:sldId id="262" r:id="rId9"/>
    <p:sldId id="264" r:id="rId10"/>
    <p:sldId id="277" r:id="rId11"/>
    <p:sldId id="279" r:id="rId12"/>
    <p:sldId id="287" r:id="rId13"/>
    <p:sldId id="281" r:id="rId14"/>
    <p:sldId id="273" r:id="rId15"/>
    <p:sldId id="284"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357" autoAdjust="0"/>
  </p:normalViewPr>
  <p:slideViewPr>
    <p:cSldViewPr snapToGrid="0" snapToObjects="1">
      <p:cViewPr varScale="1">
        <p:scale>
          <a:sx n="106" d="100"/>
          <a:sy n="106" d="100"/>
        </p:scale>
        <p:origin x="108" y="186"/>
      </p:cViewPr>
      <p:guideLst/>
    </p:cSldViewPr>
  </p:slideViewPr>
  <p:outlineViewPr>
    <p:cViewPr>
      <p:scale>
        <a:sx n="33" d="100"/>
        <a:sy n="33" d="100"/>
      </p:scale>
      <p:origin x="0" y="-925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788729"/>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University Advancement</a:t>
            </a: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dirty="0">
                <a:solidFill>
                  <a:schemeClr val="accent1">
                    <a:lumMod val="7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#3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E54022F2-0FCF-C37E-BD5E-BF2E9FCAD77D}"/>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59504203-95BC-CB79-4460-36ACA4CC06BB}"/>
              </a:ext>
            </a:extLst>
          </p:cNvPr>
          <p:cNvGraphicFramePr>
            <a:graphicFrameLocks noGrp="1"/>
          </p:cNvGraphicFramePr>
          <p:nvPr>
            <p:extLst>
              <p:ext uri="{D42A27DB-BD31-4B8C-83A1-F6EECF244321}">
                <p14:modId xmlns:p14="http://schemas.microsoft.com/office/powerpoint/2010/main" val="1284783773"/>
              </p:ext>
            </p:extLst>
          </p:nvPr>
        </p:nvGraphicFramePr>
        <p:xfrm>
          <a:off x="838199" y="1372630"/>
          <a:ext cx="10515600" cy="4848775"/>
        </p:xfrm>
        <a:graphic>
          <a:graphicData uri="http://schemas.openxmlformats.org/drawingml/2006/table">
            <a:tbl>
              <a:tblPr firstRow="1" bandRow="1">
                <a:tableStyleId>{21E4AEA4-8DFA-4A89-87EB-49C32662AFE0}</a:tableStyleId>
              </a:tblPr>
              <a:tblGrid>
                <a:gridCol w="2788139">
                  <a:extLst>
                    <a:ext uri="{9D8B030D-6E8A-4147-A177-3AD203B41FA5}">
                      <a16:colId xmlns:a16="http://schemas.microsoft.com/office/drawing/2014/main" val="1196900940"/>
                    </a:ext>
                  </a:extLst>
                </a:gridCol>
                <a:gridCol w="7727461">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#2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Upgrade the Walker Education Center</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accent1">
                              <a:lumMod val="75000"/>
                            </a:schemeClr>
                          </a:solidFill>
                          <a:latin typeface="Helvetica" pitchFamily="2" charset="0"/>
                        </a:rPr>
                        <a:t>Aligned with Strategic</a:t>
                      </a:r>
                    </a:p>
                    <a:p>
                      <a:r>
                        <a:rPr lang="en-US" sz="1800" b="1" i="0" dirty="0">
                          <a:solidFill>
                            <a:schemeClr val="accent1">
                              <a:lumMod val="75000"/>
                            </a:schemeClr>
                          </a:solidFill>
                          <a:latin typeface="Helvetica" pitchFamily="2" charset="0"/>
                        </a:rPr>
                        <a:t>Priority Goal</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Strategic Priority 3: Elevate the reputation and visibility of SHSU</a:t>
                      </a:r>
                      <a:b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br>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Goal 3.4: Identify/improve promulgate, and leverage the SHSU brand</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accent1">
                              <a:lumMod val="7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$40,000 HEF</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accent1">
                              <a:lumMod val="75000"/>
                            </a:schemeClr>
                          </a:solidFill>
                          <a:latin typeface="Helvetica" pitchFamily="2" charset="0"/>
                        </a:rPr>
                        <a:t>Frequency of Need</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One-time</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accent1">
                              <a:lumMod val="7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As a public facility and part of SHSU’s campus, the Walker Education Center needs to maintain the same safety and aesthetic standards as the main University campus. The carpet upstairs in the gallery, auditorium, and education office is the same carpet that has been in the building since it first opened to the public 29 years ago. The carpet in the auditorium will be replaced with similar carpeting and the carpet in the Education office and gallery will be replaced with a linoleum product that will resist stains and be easier to maintain.</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solidFill>
                            <a:schemeClr val="accent1">
                              <a:lumMod val="75000"/>
                            </a:schemeClr>
                          </a:solidFill>
                          <a:latin typeface="Helvetica" pitchFamily="2" charset="0"/>
                        </a:rPr>
                        <a:t>Risk Statement</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The benefits outweigh the risk for funding. We need to have our facilities updated to leave a great first impression on guests to the education building.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0747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#4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07C90BE4-D402-D695-CB30-B6EE8DFA965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A02401FB-9F31-F80F-AED4-8A8F2D783D8E}"/>
              </a:ext>
            </a:extLst>
          </p:cNvPr>
          <p:cNvGraphicFramePr>
            <a:graphicFrameLocks noGrp="1"/>
          </p:cNvGraphicFramePr>
          <p:nvPr>
            <p:extLst>
              <p:ext uri="{D42A27DB-BD31-4B8C-83A1-F6EECF244321}">
                <p14:modId xmlns:p14="http://schemas.microsoft.com/office/powerpoint/2010/main" val="4227790867"/>
              </p:ext>
            </p:extLst>
          </p:nvPr>
        </p:nvGraphicFramePr>
        <p:xfrm>
          <a:off x="867508" y="1372630"/>
          <a:ext cx="10486291" cy="4363570"/>
        </p:xfrm>
        <a:graphic>
          <a:graphicData uri="http://schemas.openxmlformats.org/drawingml/2006/table">
            <a:tbl>
              <a:tblPr firstRow="1" bandRow="1">
                <a:tableStyleId>{21E4AEA4-8DFA-4A89-87EB-49C32662AFE0}</a:tableStyleId>
              </a:tblPr>
              <a:tblGrid>
                <a:gridCol w="2760275">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#3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Market adjustments for major gift officers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accent1">
                              <a:lumMod val="75000"/>
                            </a:schemeClr>
                          </a:solidFill>
                          <a:latin typeface="Helvetica" pitchFamily="2" charset="0"/>
                        </a:rPr>
                        <a:t>Aligned with Strategic</a:t>
                      </a:r>
                    </a:p>
                    <a:p>
                      <a:r>
                        <a:rPr lang="en-US" sz="1800" b="1" i="0" dirty="0">
                          <a:solidFill>
                            <a:schemeClr val="accent1">
                              <a:lumMod val="75000"/>
                            </a:schemeClr>
                          </a:solidFill>
                          <a:latin typeface="Helvetica" pitchFamily="2" charset="0"/>
                        </a:rPr>
                        <a:t>Priority Goal</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Strategic Priority 2: Embody a culture of excellence</a:t>
                      </a:r>
                      <a:b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br>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Goal 2.2: Align processes and resources, such as staffing, facilities, technology, and other assets to strategic priorities</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accent1">
                              <a:lumMod val="7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$46,200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accent1">
                              <a:lumMod val="75000"/>
                            </a:schemeClr>
                          </a:solidFill>
                          <a:latin typeface="Helvetica" pitchFamily="2" charset="0"/>
                        </a:rPr>
                        <a:t>Frequency of Need</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accent1">
                              <a:lumMod val="7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Require market adjustments for major gift officers / development directors to become more aligned and competitive with industry standards.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solidFill>
                            <a:schemeClr val="accent1">
                              <a:lumMod val="75000"/>
                            </a:schemeClr>
                          </a:solidFill>
                          <a:latin typeface="Helvetica" pitchFamily="2" charset="0"/>
                        </a:rPr>
                        <a:t>Risk Statement</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Risk of turnover, losing good employees to higher paying jobs. Good directors of development are hard to find, and it can set back a division for 1.5 to 2 years. The risk of losing a development officer could result in lower fundraising totals and loss of valuable relationships for the University.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017193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#5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F0A0343D-7D2D-C1C5-2593-BD80F3AC29C8}"/>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44768693-90FE-B92C-06E6-BF22FE8B56D6}"/>
              </a:ext>
            </a:extLst>
          </p:cNvPr>
          <p:cNvGraphicFramePr>
            <a:graphicFrameLocks noGrp="1"/>
          </p:cNvGraphicFramePr>
          <p:nvPr>
            <p:extLst>
              <p:ext uri="{D42A27DB-BD31-4B8C-83A1-F6EECF244321}">
                <p14:modId xmlns:p14="http://schemas.microsoft.com/office/powerpoint/2010/main" val="1210125508"/>
              </p:ext>
            </p:extLst>
          </p:nvPr>
        </p:nvGraphicFramePr>
        <p:xfrm>
          <a:off x="838199" y="1372630"/>
          <a:ext cx="10515600" cy="4363570"/>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#4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Director of Development Positions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accent1">
                              <a:lumMod val="75000"/>
                            </a:schemeClr>
                          </a:solidFill>
                          <a:latin typeface="Helvetica" pitchFamily="2" charset="0"/>
                        </a:rPr>
                        <a:t>Aligned with Strategic</a:t>
                      </a:r>
                    </a:p>
                    <a:p>
                      <a:r>
                        <a:rPr lang="en-US" sz="1800" b="1" i="0" dirty="0">
                          <a:solidFill>
                            <a:schemeClr val="accent1">
                              <a:lumMod val="75000"/>
                            </a:schemeClr>
                          </a:solidFill>
                          <a:latin typeface="Helvetica" pitchFamily="2" charset="0"/>
                        </a:rPr>
                        <a:t>Priority Goal</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Strategic Priority 3: Elevate the reputation and visibility of SHSU</a:t>
                      </a:r>
                    </a:p>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Goal 3.3: Strengthen relationships with the greater SHSU community, including counties and municipalities</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accent1">
                              <a:lumMod val="7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$211,200 ($105,600 each)</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accent1">
                              <a:lumMod val="75000"/>
                            </a:schemeClr>
                          </a:solidFill>
                          <a:latin typeface="Helvetica" pitchFamily="2" charset="0"/>
                        </a:rPr>
                        <a:t>Frequency of Need</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accent1">
                              <a:lumMod val="7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These new Director of Development/Major Gift Officer positions will expand and elevate our service to the state and beyond.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solidFill>
                            <a:schemeClr val="accent1">
                              <a:lumMod val="75000"/>
                            </a:schemeClr>
                          </a:solidFill>
                          <a:latin typeface="Helvetica" pitchFamily="2" charset="0"/>
                        </a:rPr>
                        <a:t>Risk Statement</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The division of Advancement needs additional fundraisers. The risk of not being funded would delay an increase in alumni and donor base. We need meaningful engagement with our alumni, and the ability to hire experienced major gift officers to increase donor engagement and lead to an increase of total dollars raised.</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161421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#5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F0A0343D-7D2D-C1C5-2593-BD80F3AC29C8}"/>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44768693-90FE-B92C-06E6-BF22FE8B56D6}"/>
              </a:ext>
            </a:extLst>
          </p:cNvPr>
          <p:cNvGraphicFramePr>
            <a:graphicFrameLocks noGrp="1"/>
          </p:cNvGraphicFramePr>
          <p:nvPr>
            <p:extLst>
              <p:ext uri="{D42A27DB-BD31-4B8C-83A1-F6EECF244321}">
                <p14:modId xmlns:p14="http://schemas.microsoft.com/office/powerpoint/2010/main" val="1417558085"/>
              </p:ext>
            </p:extLst>
          </p:nvPr>
        </p:nvGraphicFramePr>
        <p:xfrm>
          <a:off x="838199" y="1372630"/>
          <a:ext cx="10515600" cy="4470873"/>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#5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Museum Staff Positions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accent1">
                              <a:lumMod val="75000"/>
                            </a:schemeClr>
                          </a:solidFill>
                          <a:latin typeface="Helvetica" pitchFamily="2" charset="0"/>
                        </a:rPr>
                        <a:t>Aligned with Strategic</a:t>
                      </a:r>
                    </a:p>
                    <a:p>
                      <a:r>
                        <a:rPr lang="en-US" sz="1800" b="1" i="0" dirty="0">
                          <a:solidFill>
                            <a:schemeClr val="accent1">
                              <a:lumMod val="75000"/>
                            </a:schemeClr>
                          </a:solidFill>
                          <a:latin typeface="Helvetica" pitchFamily="2" charset="0"/>
                        </a:rPr>
                        <a:t>Priority Goal</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Strategic Priority 3: Elevate the reputation and visibility of SHSU</a:t>
                      </a:r>
                    </a:p>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Goal 3.4 - Identify/improve, promulgate, and leverage the SHSU brand</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accent1">
                              <a:lumMod val="7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$41,184 ($20,592 each)</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accent1">
                              <a:lumMod val="75000"/>
                            </a:schemeClr>
                          </a:solidFill>
                          <a:latin typeface="Helvetica" pitchFamily="2" charset="0"/>
                        </a:rPr>
                        <a:t>Frequency of Need</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accent1">
                              <a:lumMod val="7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Having an additional position to manage the Museum’s landscaping and structures will ensure the safety and aesthetics are properly maintained and reflect our brand.</a:t>
                      </a:r>
                    </a:p>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Historical Interpreters work on the museum grounds as educators for scheduled tours and drop in guests. They provide a culture of excellence via education to our patrons about Sam Houston the man, the history and culture of his times.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solidFill>
                            <a:schemeClr val="accent1">
                              <a:lumMod val="75000"/>
                            </a:schemeClr>
                          </a:solidFill>
                          <a:latin typeface="Helvetica" pitchFamily="2" charset="0"/>
                        </a:rPr>
                        <a:t>Risk Statement</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Reliance on unreliable TDCJ crews will result in items falling through the cracks and often requires weekend and evening work to keep up.  Additionally, we would lose the potential to keep staff out on the historic grounds at all times during the day and miss out on interacting with patrons and visitors.</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09725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514350" indent="-514350">
              <a:buFont typeface="+mj-lt"/>
              <a:buAutoNum type="arabicPeriod"/>
            </a:pPr>
            <a:r>
              <a:rPr lang="en-US"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Software Upgrades – $73,235</a:t>
            </a:r>
          </a:p>
          <a:p>
            <a:pPr marL="514350" indent="-514350">
              <a:buFont typeface="+mj-lt"/>
              <a:buAutoNum type="arabicPeriod"/>
            </a:pPr>
            <a:r>
              <a:rPr lang="en-US"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Upgrade Walker Education Center – $ 40,000 HEF</a:t>
            </a:r>
          </a:p>
          <a:p>
            <a:pPr marL="514350" indent="-514350">
              <a:buFont typeface="+mj-lt"/>
              <a:buAutoNum type="arabicPeriod"/>
            </a:pPr>
            <a:r>
              <a:rPr lang="en-US"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Market Adjustment – $ 46,200</a:t>
            </a:r>
          </a:p>
          <a:p>
            <a:pPr marL="514350" indent="-514350">
              <a:buFont typeface="+mj-lt"/>
              <a:buAutoNum type="arabicPeriod"/>
            </a:pPr>
            <a:r>
              <a:rPr lang="en-US"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Director of Development – $ 211,200</a:t>
            </a:r>
          </a:p>
          <a:p>
            <a:pPr marL="514350" indent="-514350">
              <a:buFont typeface="+mj-lt"/>
              <a:buAutoNum type="arabicPeriod"/>
            </a:pPr>
            <a:r>
              <a:rPr lang="en-US"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Museum Staff - $41,184</a:t>
            </a:r>
          </a:p>
          <a:p>
            <a:pPr marL="514350" indent="-514350">
              <a:buFont typeface="+mj-lt"/>
              <a:buAutoNum type="arabicPeriod"/>
            </a:pPr>
            <a:endParaRPr lang="en-US" dirty="0">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solidFill>
                  <a:srgbClr val="E36436"/>
                </a:solidFill>
                <a:latin typeface="Helvetica" pitchFamily="2" charset="0"/>
                <a:ea typeface="Helvetica Neue" panose="02000503000000020004" pitchFamily="2" charset="0"/>
                <a:cs typeface="Helvetica Neue" panose="02000503000000020004" pitchFamily="2" charset="0"/>
              </a:rPr>
              <a:t>Total Amount Requested – $411,819</a:t>
            </a:r>
          </a:p>
        </p:txBody>
      </p:sp>
    </p:spTree>
    <p:extLst>
      <p:ext uri="{BB962C8B-B14F-4D97-AF65-F5344CB8AC3E}">
        <p14:creationId xmlns:p14="http://schemas.microsoft.com/office/powerpoint/2010/main" val="822068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0" indent="0" algn="ctr">
              <a:buNone/>
            </a:pPr>
            <a:r>
              <a:rPr lang="en-US"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Coming soon!!</a:t>
            </a:r>
          </a:p>
        </p:txBody>
      </p:sp>
    </p:spTree>
    <p:extLst>
      <p:ext uri="{BB962C8B-B14F-4D97-AF65-F5344CB8AC3E}">
        <p14:creationId xmlns:p14="http://schemas.microsoft.com/office/powerpoint/2010/main" val="2400438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University Advancement</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690688"/>
            <a:ext cx="11109402" cy="4351338"/>
          </a:xfrm>
        </p:spPr>
        <p:txBody>
          <a:bodyPr>
            <a:normAutofit/>
          </a:bodyPr>
          <a:lstStyle/>
          <a:p>
            <a:pPr>
              <a:lnSpc>
                <a:spcPct val="150000"/>
              </a:lnSpc>
            </a:pPr>
            <a:r>
              <a:rPr lang="en-US" sz="2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Advancement Services </a:t>
            </a:r>
          </a:p>
          <a:p>
            <a:pPr>
              <a:lnSpc>
                <a:spcPct val="150000"/>
              </a:lnSpc>
            </a:pPr>
            <a:r>
              <a:rPr lang="en-US" sz="2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Alumni Association &amp; Annual Giving</a:t>
            </a:r>
          </a:p>
          <a:p>
            <a:pPr>
              <a:lnSpc>
                <a:spcPct val="150000"/>
              </a:lnSpc>
            </a:pPr>
            <a:r>
              <a:rPr lang="en-US" sz="2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Development </a:t>
            </a:r>
          </a:p>
          <a:p>
            <a:pPr>
              <a:lnSpc>
                <a:spcPct val="150000"/>
              </a:lnSpc>
            </a:pPr>
            <a:r>
              <a:rPr lang="en-US" sz="2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Sam Houston Memorial Museum and Republic of Texas Presidential Library</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normAutofit/>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br>
              <a:rPr lang="en-US" b="1" dirty="0">
                <a:solidFill>
                  <a:srgbClr val="E36436"/>
                </a:solidFill>
                <a:latin typeface="Helvetica" pitchFamily="2" charset="0"/>
                <a:ea typeface="Helvetica Neue" panose="02000503000000020004" pitchFamily="2" charset="0"/>
                <a:cs typeface="Helvetica Neue" panose="02000503000000020004" pitchFamily="2" charset="0"/>
              </a:rPr>
            </a:br>
            <a:r>
              <a:rPr lang="en-US" sz="280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sz="half" idx="1"/>
          </p:nvPr>
        </p:nvSpPr>
        <p:spPr>
          <a:xfrm>
            <a:off x="838200" y="1825625"/>
            <a:ext cx="5181600" cy="4768606"/>
          </a:xfrm>
        </p:spPr>
        <p:txBody>
          <a:bodyPr>
            <a:normAutofit/>
          </a:bodyPr>
          <a:lstStyle/>
          <a:p>
            <a:pPr marL="457200" lvl="1" indent="0">
              <a:buNone/>
            </a:pPr>
            <a:r>
              <a:rPr lang="en-US" sz="1600" b="1" dirty="0">
                <a:solidFill>
                  <a:srgbClr val="E36436"/>
                </a:solidFill>
                <a:latin typeface="Helvetica" pitchFamily="2" charset="0"/>
                <a:ea typeface="Helvetica Neue" panose="02000503000000020004" pitchFamily="2" charset="0"/>
                <a:cs typeface="Helvetica Neue" panose="02000503000000020004" pitchFamily="2" charset="0"/>
              </a:rPr>
              <a:t>Alumni Association &amp; Annual Giving</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17th Annual Tuition Draw Program, Fall 2022</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Total scholarship awards = $14,856</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Official Ring Program</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Fall 2022 Ring Ceremony had more than 600 students participate</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New ring vendor (Jostens) began on January 1, 2023</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Spring Ring Ceremony is scheduled on April 19, with 631 rings eligible for participation</a:t>
            </a:r>
            <a:br>
              <a:rPr lang="en-US" sz="11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br>
            <a:endParaRPr lang="en-US" sz="11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r>
              <a:rPr lang="en-US" sz="1600" b="1" dirty="0">
                <a:solidFill>
                  <a:srgbClr val="E36436"/>
                </a:solidFill>
                <a:latin typeface="Helvetica" pitchFamily="2" charset="0"/>
                <a:ea typeface="Helvetica Neue" panose="02000503000000020004" pitchFamily="2" charset="0"/>
                <a:cs typeface="Helvetica Neue" panose="02000503000000020004" pitchFamily="2" charset="0"/>
              </a:rPr>
              <a:t>Sam Houston Memorial Museum</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Initiated a new Honors course focused on Sam Houston</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Discussed Museum's design with Interior Design students</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Art class met on site to draw/paint/sketch the Museum grounds</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Selected artwork from the class shared on Museum socials; same professor partnering with Museum to design, build, and display art on the Museum grounds this Spring</a:t>
            </a:r>
          </a:p>
          <a:p>
            <a:pPr marL="457200" lvl="1" indent="0">
              <a:buNone/>
            </a:pPr>
            <a:endPar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endParaRPr>
          </a:p>
          <a:p>
            <a:pPr lvl="2"/>
            <a:endPar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endParaRPr>
          </a:p>
          <a:p>
            <a:pPr lvl="2"/>
            <a:endParaRPr lang="en-US" sz="1400"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
        <p:nvSpPr>
          <p:cNvPr id="8" name="Content Placeholder 7">
            <a:extLst>
              <a:ext uri="{FF2B5EF4-FFF2-40B4-BE49-F238E27FC236}">
                <a16:creationId xmlns:a16="http://schemas.microsoft.com/office/drawing/2014/main" id="{0FD29D93-8E39-5AE7-CAD3-D0F34F9FCF0D}"/>
              </a:ext>
            </a:extLst>
          </p:cNvPr>
          <p:cNvSpPr>
            <a:spLocks noGrp="1"/>
          </p:cNvSpPr>
          <p:nvPr>
            <p:ph sz="half" idx="2"/>
          </p:nvPr>
        </p:nvSpPr>
        <p:spPr/>
        <p:txBody>
          <a:bodyPr>
            <a:normAutofit/>
          </a:bodyPr>
          <a:lstStyle/>
          <a:p>
            <a:pPr marL="457200" lvl="1" indent="0">
              <a:buNone/>
            </a:pPr>
            <a:r>
              <a:rPr lang="en-US" sz="1600" b="1" dirty="0">
                <a:solidFill>
                  <a:srgbClr val="E36436"/>
                </a:solidFill>
                <a:latin typeface="Helvetica" pitchFamily="2" charset="0"/>
                <a:ea typeface="Helvetica Neue" panose="02000503000000020004" pitchFamily="2" charset="0"/>
                <a:cs typeface="Helvetica Neue" panose="02000503000000020004" pitchFamily="2" charset="0"/>
              </a:rPr>
              <a:t>Development</a:t>
            </a:r>
            <a:endParaRPr lang="en-US" sz="1400" b="1" dirty="0">
              <a:solidFill>
                <a:srgbClr val="E36436"/>
              </a:solidFill>
              <a:latin typeface="Helvetica" pitchFamily="2" charset="0"/>
              <a:ea typeface="Helvetica Neue" panose="02000503000000020004" pitchFamily="2" charset="0"/>
              <a:cs typeface="Helvetica Neue" panose="02000503000000020004" pitchFamily="2" charset="0"/>
            </a:endParaRP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Scholarships awarded = $2.98M </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FY22-23 = $1.28M scholarships awarded</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Increase of 133%</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Number of awards = 452 </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FY22-23 = 187 number of awards </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Increase of 142%</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Number of students impacted = 1,092 </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FY22-23 = 472 students impacted</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Increase of 131%</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Established donor-driven scholarships</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New endowments totaling $4.7M generated approximately $175,000 in annual awards</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New annual scholarships generated $140,000 in annual awards</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Annual funding totaled approx. $315,000</a:t>
            </a:r>
          </a:p>
          <a:p>
            <a:endParaRPr lang="en-US" dirty="0"/>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normAutofit fontScale="90000"/>
          </a:bodyPr>
          <a:lstStyle/>
          <a:p>
            <a:pPr algn="ctr"/>
            <a:br>
              <a:rPr lang="en-US" b="1" dirty="0">
                <a:solidFill>
                  <a:srgbClr val="E36436"/>
                </a:solidFill>
                <a:latin typeface="Helvetica" pitchFamily="2" charset="0"/>
                <a:ea typeface="Helvetica Neue" panose="02000503000000020004" pitchFamily="2" charset="0"/>
                <a:cs typeface="Helvetica Neue" panose="02000503000000020004" pitchFamily="2" charset="0"/>
              </a:rPr>
            </a:br>
            <a:r>
              <a:rPr lang="en-US" sz="4900"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br>
              <a:rPr lang="en-US" b="1" dirty="0">
                <a:solidFill>
                  <a:srgbClr val="E36436"/>
                </a:solidFill>
                <a:latin typeface="Helvetica" pitchFamily="2" charset="0"/>
                <a:ea typeface="Helvetica Neue" panose="02000503000000020004" pitchFamily="2" charset="0"/>
                <a:cs typeface="Helvetica Neue" panose="02000503000000020004" pitchFamily="2" charset="0"/>
              </a:rPr>
            </a:br>
            <a:r>
              <a:rPr lang="en-US" sz="310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br>
              <a:rPr lang="en-US" sz="4400" b="1" dirty="0">
                <a:solidFill>
                  <a:srgbClr val="E36436"/>
                </a:solidFill>
                <a:latin typeface="Helvetica" pitchFamily="2" charset="0"/>
                <a:ea typeface="Helvetica Neue" panose="02000503000000020004" pitchFamily="2" charset="0"/>
                <a:cs typeface="Helvetica Neue" panose="02000503000000020004" pitchFamily="2" charset="0"/>
              </a:rPr>
            </a:b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sz="half" idx="1"/>
          </p:nvPr>
        </p:nvSpPr>
        <p:spPr>
          <a:xfrm>
            <a:off x="838200" y="1825625"/>
            <a:ext cx="5181600" cy="4898542"/>
          </a:xfrm>
        </p:spPr>
        <p:txBody>
          <a:bodyPr>
            <a:normAutofit/>
          </a:bodyPr>
          <a:lstStyle/>
          <a:p>
            <a:pPr marL="457200" lvl="1" indent="0">
              <a:buNone/>
            </a:pPr>
            <a:r>
              <a:rPr lang="en-US" sz="1600" b="1" dirty="0">
                <a:solidFill>
                  <a:srgbClr val="E36436"/>
                </a:solidFill>
                <a:latin typeface="Helvetica" pitchFamily="2" charset="0"/>
                <a:ea typeface="Helvetica Neue" panose="02000503000000020004" pitchFamily="2" charset="0"/>
                <a:cs typeface="Helvetica Neue" panose="02000503000000020004" pitchFamily="2" charset="0"/>
              </a:rPr>
              <a:t>Development</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Analyzed administrative staff responsibilities and processes</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Impact: Eliminated duplication of efforts and realigned duties to improve the efficiency of operations, better utilization of budget, and provide more administrative support to management</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Staffing</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Added a staff member to ensure compliance with donor-driven agreements</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Added a staff member to focus on foundation funding opportunities</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Cash / pledges through March 16, 2023 = $13.6M</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Compared to $11.8M in FY21-22</a:t>
            </a:r>
          </a:p>
          <a:p>
            <a:pPr lvl="2"/>
            <a:r>
              <a:rPr lang="en-US" sz="1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It is anticipated that we will meet or exceed the $25M goal by fiscal year-end</a:t>
            </a:r>
          </a:p>
        </p:txBody>
      </p:sp>
      <p:sp>
        <p:nvSpPr>
          <p:cNvPr id="4" name="Content Placeholder 3">
            <a:extLst>
              <a:ext uri="{FF2B5EF4-FFF2-40B4-BE49-F238E27FC236}">
                <a16:creationId xmlns:a16="http://schemas.microsoft.com/office/drawing/2014/main" id="{294495A9-9BC4-DA95-D6DB-2C19E0A9B40C}"/>
              </a:ext>
            </a:extLst>
          </p:cNvPr>
          <p:cNvSpPr>
            <a:spLocks noGrp="1"/>
          </p:cNvSpPr>
          <p:nvPr>
            <p:ph sz="half" idx="2"/>
          </p:nvPr>
        </p:nvSpPr>
        <p:spPr>
          <a:xfrm>
            <a:off x="6172200" y="1825625"/>
            <a:ext cx="5181600" cy="4667250"/>
          </a:xfrm>
        </p:spPr>
        <p:txBody>
          <a:bodyPr/>
          <a:lstStyle/>
          <a:p>
            <a:pPr marL="457200" lvl="1" indent="0">
              <a:buNone/>
            </a:pPr>
            <a:r>
              <a:rPr lang="en-US" sz="1600" b="1" dirty="0">
                <a:solidFill>
                  <a:srgbClr val="E36436"/>
                </a:solidFill>
                <a:latin typeface="Helvetica" pitchFamily="2" charset="0"/>
                <a:ea typeface="Helvetica Neue" panose="02000503000000020004" pitchFamily="2" charset="0"/>
                <a:cs typeface="Helvetica Neue" panose="02000503000000020004" pitchFamily="2" charset="0"/>
              </a:rPr>
              <a:t>Sam Houston Memorial Museum</a:t>
            </a:r>
            <a:endParaRPr lang="en-US" sz="3200" b="1" dirty="0">
              <a:solidFill>
                <a:srgbClr val="E36436"/>
              </a:solidFill>
              <a:latin typeface="Helvetica" pitchFamily="2" charset="0"/>
              <a:ea typeface="Helvetica Neue" panose="02000503000000020004" pitchFamily="2" charset="0"/>
              <a:cs typeface="Helvetica Neue" panose="02000503000000020004" pitchFamily="2" charset="0"/>
            </a:endParaRP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Museum officially renamed / branded effective September 1</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Hosted a book signing for SHSU professor</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Tested structural issues with the Museum Store floor</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normAutofit fontScale="90000"/>
          </a:bodyPr>
          <a:lstStyle/>
          <a:p>
            <a:pPr algn="ctr"/>
            <a:br>
              <a:rPr lang="en-US" b="1" dirty="0">
                <a:solidFill>
                  <a:srgbClr val="E36436"/>
                </a:solidFill>
                <a:latin typeface="Helvetica" pitchFamily="2" charset="0"/>
                <a:ea typeface="Helvetica Neue" panose="02000503000000020004" pitchFamily="2" charset="0"/>
                <a:cs typeface="Helvetica Neue" panose="02000503000000020004" pitchFamily="2" charset="0"/>
              </a:rPr>
            </a:br>
            <a:r>
              <a:rPr lang="en-US" sz="4900"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br>
              <a:rPr lang="en-US" b="1" dirty="0">
                <a:solidFill>
                  <a:srgbClr val="E36436"/>
                </a:solidFill>
                <a:latin typeface="Helvetica" pitchFamily="2" charset="0"/>
                <a:ea typeface="Helvetica Neue" panose="02000503000000020004" pitchFamily="2" charset="0"/>
                <a:cs typeface="Helvetica Neue" panose="02000503000000020004" pitchFamily="2" charset="0"/>
              </a:rPr>
            </a:br>
            <a:r>
              <a:rPr lang="en-US" sz="310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br>
              <a:rPr lang="en-US" sz="4400" b="1" dirty="0">
                <a:solidFill>
                  <a:srgbClr val="E36436"/>
                </a:solidFill>
                <a:latin typeface="Helvetica" pitchFamily="2" charset="0"/>
                <a:ea typeface="Helvetica Neue" panose="02000503000000020004" pitchFamily="2" charset="0"/>
                <a:cs typeface="Helvetica Neue" panose="02000503000000020004" pitchFamily="2" charset="0"/>
              </a:rPr>
            </a:b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sz="half" idx="1"/>
          </p:nvPr>
        </p:nvSpPr>
        <p:spPr>
          <a:xfrm>
            <a:off x="838200" y="1825624"/>
            <a:ext cx="5181600" cy="4759813"/>
          </a:xfrm>
        </p:spPr>
        <p:txBody>
          <a:bodyPr>
            <a:normAutofit/>
          </a:bodyPr>
          <a:lstStyle/>
          <a:p>
            <a:pPr marL="457200" lvl="1" indent="0">
              <a:buNone/>
            </a:pPr>
            <a:r>
              <a:rPr lang="en-US" sz="1600" b="1" dirty="0">
                <a:solidFill>
                  <a:srgbClr val="E36436"/>
                </a:solidFill>
                <a:latin typeface="Helvetica" pitchFamily="2" charset="0"/>
                <a:ea typeface="Helvetica Neue" panose="02000503000000020004" pitchFamily="2" charset="0"/>
                <a:cs typeface="Helvetica Neue" panose="02000503000000020004" pitchFamily="2" charset="0"/>
              </a:rPr>
              <a:t>Alumni Association &amp; Annual Giving</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Alumni Association hosted more than 350 meetings, events, and activities over the first 7 months of FY 23</a:t>
            </a:r>
          </a:p>
          <a:p>
            <a:pPr marL="457200" lvl="1" indent="0">
              <a:buNone/>
            </a:pPr>
            <a:endParaRPr lang="en-US" sz="170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r>
              <a:rPr lang="en-US" sz="1600" b="1" dirty="0">
                <a:solidFill>
                  <a:srgbClr val="E36436"/>
                </a:solidFill>
                <a:latin typeface="Helvetica" pitchFamily="2" charset="0"/>
                <a:ea typeface="Helvetica Neue" panose="02000503000000020004" pitchFamily="2" charset="0"/>
                <a:cs typeface="Helvetica Neue" panose="02000503000000020004" pitchFamily="2" charset="0"/>
              </a:rPr>
              <a:t>Development</a:t>
            </a:r>
            <a:endParaRPr lang="en-US" sz="2300" b="1" dirty="0">
              <a:solidFill>
                <a:srgbClr val="E36436"/>
              </a:solidFill>
              <a:latin typeface="Helvetica" pitchFamily="2" charset="0"/>
              <a:ea typeface="Helvetica Neue" panose="02000503000000020004" pitchFamily="2" charset="0"/>
              <a:cs typeface="Helvetica Neue" panose="02000503000000020004" pitchFamily="2" charset="0"/>
            </a:endParaRP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Streamlined and developed a more transparent and detailed financial report to the donor </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Increased donor stewardship using technology</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Established numerous corporate partnerships for funding, as well as workforce needs, with Reynolds and Reynolds, Kubota, John Deere, </a:t>
            </a:r>
            <a:r>
              <a:rPr lang="en-US" sz="1400" b="1" dirty="0" err="1">
                <a:solidFill>
                  <a:schemeClr val="accent1">
                    <a:lumMod val="75000"/>
                  </a:schemeClr>
                </a:solidFill>
                <a:latin typeface="Helvetica" pitchFamily="2" charset="0"/>
                <a:ea typeface="Helvetica Neue" panose="02000503000000020004" pitchFamily="2" charset="0"/>
                <a:cs typeface="Helvetica Neue" panose="02000503000000020004" pitchFamily="2" charset="0"/>
              </a:rPr>
              <a:t>MustangCat</a:t>
            </a:r>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 Faust Distributing, Bill Fick Ford, W.T. Byler, Inc, Mid-South Electric Cooperative and Fiber Internet, Entergy, Steely Lumber, Inc.</a:t>
            </a:r>
          </a:p>
        </p:txBody>
      </p:sp>
      <p:sp>
        <p:nvSpPr>
          <p:cNvPr id="4" name="Content Placeholder 3">
            <a:extLst>
              <a:ext uri="{FF2B5EF4-FFF2-40B4-BE49-F238E27FC236}">
                <a16:creationId xmlns:a16="http://schemas.microsoft.com/office/drawing/2014/main" id="{2BC228B0-8C59-D9DE-18BD-99F66ABB3E7B}"/>
              </a:ext>
            </a:extLst>
          </p:cNvPr>
          <p:cNvSpPr>
            <a:spLocks noGrp="1"/>
          </p:cNvSpPr>
          <p:nvPr>
            <p:ph sz="half" idx="2"/>
          </p:nvPr>
        </p:nvSpPr>
        <p:spPr/>
        <p:txBody>
          <a:bodyPr>
            <a:normAutofit/>
          </a:bodyPr>
          <a:lstStyle/>
          <a:p>
            <a:pPr marL="457200" lvl="1" indent="0">
              <a:buNone/>
            </a:pPr>
            <a:r>
              <a:rPr lang="en-US" sz="1600" b="1" dirty="0">
                <a:solidFill>
                  <a:srgbClr val="E36436"/>
                </a:solidFill>
                <a:latin typeface="Helvetica" pitchFamily="2" charset="0"/>
                <a:ea typeface="Helvetica Neue" panose="02000503000000020004" pitchFamily="2" charset="0"/>
                <a:cs typeface="Helvetica Neue" panose="02000503000000020004" pitchFamily="2" charset="0"/>
              </a:rPr>
              <a:t>Sam Houston Memorial Museum</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Attended the Alabama Coushatta ceremony inaugurating their new Chiefs</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Staff presented at the annual Texas Living History Association (TLHA) Conference at San Felipe de Austin</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Museum was selected to host the annual TLHA conference in 2024</a:t>
            </a:r>
          </a:p>
          <a:p>
            <a:pPr lvl="1"/>
            <a:r>
              <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Staff attends Huntsville/Walker County Chamber of Commerce tourism meetings as the sole representative from the University</a:t>
            </a:r>
          </a:p>
          <a:p>
            <a:endParaRPr lang="en-US" dirty="0"/>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normAutofit fontScale="90000"/>
          </a:bodyPr>
          <a:lstStyle/>
          <a:p>
            <a:pPr algn="ctr"/>
            <a:br>
              <a:rPr lang="en-US" sz="4900" b="1" dirty="0">
                <a:solidFill>
                  <a:srgbClr val="E36436"/>
                </a:solidFill>
                <a:latin typeface="Helvetica" pitchFamily="2" charset="0"/>
                <a:ea typeface="Helvetica Neue" panose="02000503000000020004" pitchFamily="2" charset="0"/>
                <a:cs typeface="Helvetica Neue" panose="02000503000000020004" pitchFamily="2" charset="0"/>
              </a:rPr>
            </a:br>
            <a:r>
              <a:rPr lang="en-US" sz="4900"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br>
              <a:rPr lang="en-US" b="1" dirty="0">
                <a:solidFill>
                  <a:srgbClr val="E36436"/>
                </a:solidFill>
                <a:latin typeface="Helvetica" pitchFamily="2" charset="0"/>
                <a:ea typeface="Helvetica Neue" panose="02000503000000020004" pitchFamily="2" charset="0"/>
                <a:cs typeface="Helvetica Neue" panose="02000503000000020004" pitchFamily="2" charset="0"/>
              </a:rPr>
            </a:br>
            <a:r>
              <a:rPr lang="en-US" sz="310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br>
              <a:rPr lang="en-US" sz="4400" b="1" dirty="0">
                <a:solidFill>
                  <a:srgbClr val="E36436"/>
                </a:solidFill>
                <a:latin typeface="Helvetica" pitchFamily="2" charset="0"/>
                <a:ea typeface="Helvetica Neue" panose="02000503000000020004" pitchFamily="2" charset="0"/>
                <a:cs typeface="Helvetica Neue" panose="02000503000000020004" pitchFamily="2" charset="0"/>
              </a:rPr>
            </a:b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sz="half" idx="1"/>
          </p:nvPr>
        </p:nvSpPr>
        <p:spPr>
          <a:xfrm>
            <a:off x="838200" y="1825624"/>
            <a:ext cx="5181600" cy="4898543"/>
          </a:xfrm>
        </p:spPr>
        <p:txBody>
          <a:bodyPr>
            <a:normAutofit fontScale="62500" lnSpcReduction="20000"/>
          </a:bodyPr>
          <a:lstStyle/>
          <a:p>
            <a:pPr marL="457200" lvl="1" indent="0">
              <a:buNone/>
            </a:pPr>
            <a:r>
              <a:rPr lang="en-US" sz="2600" b="1" dirty="0">
                <a:solidFill>
                  <a:srgbClr val="E36436"/>
                </a:solidFill>
                <a:latin typeface="Helvetica" pitchFamily="2" charset="0"/>
                <a:ea typeface="Helvetica Neue" panose="02000503000000020004" pitchFamily="2" charset="0"/>
                <a:cs typeface="Helvetica Neue" panose="02000503000000020004" pitchFamily="2" charset="0"/>
              </a:rPr>
              <a:t>Alumni Association &amp; Annual Giving</a:t>
            </a:r>
          </a:p>
          <a:p>
            <a:pPr lvl="1"/>
            <a:r>
              <a:rPr lang="en-US" sz="2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Initiated a “Bearkats Hiring Bearkats” platform through the Alumni Association Board of Directors </a:t>
            </a:r>
          </a:p>
          <a:p>
            <a:pPr lvl="1"/>
            <a:r>
              <a:rPr lang="en-US" sz="2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Alumni Book Club program has over 600 alumni participating</a:t>
            </a:r>
          </a:p>
          <a:p>
            <a:pPr lvl="1"/>
            <a:r>
              <a:rPr lang="en-US" sz="2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Alumni Association is working with Publishing Concepts Inc (PCI) to engage in an “Oral History Project” for SHSU alumni</a:t>
            </a:r>
          </a:p>
          <a:p>
            <a:pPr lvl="2"/>
            <a:r>
              <a:rPr lang="en-US" sz="19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Project designed for alumni to “tell their story” and have it published in a coffee table-type book. </a:t>
            </a:r>
          </a:p>
          <a:p>
            <a:pPr lvl="2"/>
            <a:r>
              <a:rPr lang="en-US" sz="19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7,291 alumni respondents, 5,269 total stories, 650+ new Alumni Association memberships</a:t>
            </a:r>
          </a:p>
          <a:p>
            <a:pPr marL="457200" lvl="1" indent="0">
              <a:buNone/>
            </a:pPr>
            <a:endParaRPr lang="en-US" sz="14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endParaRPr>
          </a:p>
          <a:p>
            <a:pPr marL="457200" lvl="1" indent="0">
              <a:buNone/>
            </a:pPr>
            <a:r>
              <a:rPr lang="en-US" sz="2600" b="1" dirty="0">
                <a:solidFill>
                  <a:srgbClr val="E36436"/>
                </a:solidFill>
                <a:latin typeface="Helvetica" pitchFamily="2" charset="0"/>
                <a:ea typeface="Helvetica Neue" panose="02000503000000020004" pitchFamily="2" charset="0"/>
                <a:cs typeface="Helvetica Neue" panose="02000503000000020004" pitchFamily="2" charset="0"/>
              </a:rPr>
              <a:t>Development</a:t>
            </a:r>
          </a:p>
          <a:p>
            <a:pPr lvl="1"/>
            <a:r>
              <a:rPr lang="en-US" sz="2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Entered into an MOU to provide Advancement Services to Sul Ross State University</a:t>
            </a:r>
          </a:p>
          <a:p>
            <a:pPr lvl="1"/>
            <a:r>
              <a:rPr lang="en-US" sz="2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Provided fundraising support and created corporate partnerships with entities to utilize the 1,800-acre Gibbs Ranch property as a venue for national sales training events, agriculture industry-related workshops and conferences, FFA career development events, producer field days in collaboration with the Texas Cooperative Extension Service equipment demonstrations, professional and state rodeo events, concerts, etc.</a:t>
            </a:r>
            <a:endParaRPr lang="en-US" sz="29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
        <p:nvSpPr>
          <p:cNvPr id="4" name="Content Placeholder 3">
            <a:extLst>
              <a:ext uri="{FF2B5EF4-FFF2-40B4-BE49-F238E27FC236}">
                <a16:creationId xmlns:a16="http://schemas.microsoft.com/office/drawing/2014/main" id="{8F11BF3A-8AD2-9ADD-D35B-664223C68066}"/>
              </a:ext>
            </a:extLst>
          </p:cNvPr>
          <p:cNvSpPr>
            <a:spLocks noGrp="1"/>
          </p:cNvSpPr>
          <p:nvPr>
            <p:ph sz="half" idx="2"/>
          </p:nvPr>
        </p:nvSpPr>
        <p:spPr/>
        <p:txBody>
          <a:bodyPr>
            <a:normAutofit fontScale="62500" lnSpcReduction="20000"/>
          </a:bodyPr>
          <a:lstStyle/>
          <a:p>
            <a:pPr marL="457200" lvl="1" indent="0">
              <a:buNone/>
            </a:pPr>
            <a:r>
              <a:rPr lang="en-US" sz="2600" b="1" dirty="0">
                <a:solidFill>
                  <a:srgbClr val="E36436"/>
                </a:solidFill>
                <a:latin typeface="Helvetica" pitchFamily="2" charset="0"/>
                <a:ea typeface="Helvetica Neue" panose="02000503000000020004" pitchFamily="2" charset="0"/>
                <a:cs typeface="Helvetica Neue" panose="02000503000000020004" pitchFamily="2" charset="0"/>
              </a:rPr>
              <a:t>Museum</a:t>
            </a:r>
            <a:endParaRPr lang="en-US" sz="2800" b="1" dirty="0">
              <a:solidFill>
                <a:srgbClr val="E36436"/>
              </a:solidFill>
              <a:latin typeface="Helvetica" pitchFamily="2" charset="0"/>
              <a:ea typeface="Helvetica Neue" panose="02000503000000020004" pitchFamily="2" charset="0"/>
              <a:cs typeface="Helvetica Neue" panose="02000503000000020004" pitchFamily="2" charset="0"/>
            </a:endParaRPr>
          </a:p>
          <a:p>
            <a:pPr lvl="1"/>
            <a:r>
              <a:rPr lang="en-US" sz="2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Staff conducted a FAM tour for Texas State Representative Raney and his family</a:t>
            </a:r>
          </a:p>
          <a:p>
            <a:pPr lvl="1"/>
            <a:r>
              <a:rPr lang="en-US" sz="2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Staff focused on growing social media presence on Facebook, Instagram, and Twitter</a:t>
            </a:r>
          </a:p>
          <a:p>
            <a:pPr lvl="1"/>
            <a:r>
              <a:rPr lang="en-US" sz="2200" b="1"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Staff worked with US Congressman Michael McCaul for months, on loaning a painting from the Museum’s collection to the Congressman for display in his DC office</a:t>
            </a:r>
          </a:p>
          <a:p>
            <a:endParaRPr lang="en-US" dirty="0"/>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3230953299"/>
              </p:ext>
            </p:extLst>
          </p:nvPr>
        </p:nvGraphicFramePr>
        <p:xfrm>
          <a:off x="838199" y="1372630"/>
          <a:ext cx="10515600" cy="4927450"/>
        </p:xfrm>
        <a:graphic>
          <a:graphicData uri="http://schemas.openxmlformats.org/drawingml/2006/table">
            <a:tbl>
              <a:tblPr firstRow="1" bandRow="1">
                <a:tableStyleId>{21E4AEA4-8DFA-4A89-87EB-49C32662AFE0}</a:tableStyleId>
              </a:tblPr>
              <a:tblGrid>
                <a:gridCol w="2794234">
                  <a:extLst>
                    <a:ext uri="{9D8B030D-6E8A-4147-A177-3AD203B41FA5}">
                      <a16:colId xmlns:a16="http://schemas.microsoft.com/office/drawing/2014/main" val="1196900940"/>
                    </a:ext>
                  </a:extLst>
                </a:gridCol>
                <a:gridCol w="772136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Invest in software to support giving efforts and campaigns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accent1">
                              <a:lumMod val="75000"/>
                            </a:schemeClr>
                          </a:solidFill>
                          <a:latin typeface="Helvetica" pitchFamily="2" charset="0"/>
                        </a:rPr>
                        <a:t>Aligned with Strategic</a:t>
                      </a:r>
                    </a:p>
                    <a:p>
                      <a:r>
                        <a:rPr lang="en-US" sz="1800" b="1" i="0" dirty="0">
                          <a:solidFill>
                            <a:schemeClr val="accent1">
                              <a:lumMod val="7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Strategic Priority 3: Elevate the reputation and visibility of SHSU</a:t>
                      </a:r>
                    </a:p>
                    <a:p>
                      <a:pPr>
                        <a:spcAft>
                          <a:spcPts val="600"/>
                        </a:spcAft>
                      </a:pPr>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Goal 3.6: Establish a more visible and high-profile culture of philanthropy, service, and community engagement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Strategic Priority 4: Expand and elevate our service to the State and beyond</a:t>
                      </a: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Goal 4.2: Provide innovative ways to engage and serve the community</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accent1">
                              <a:lumMod val="7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$73,235 ($40,000 New Initiative and $33,235 Fixed Cost)</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accent1">
                              <a:lumMod val="75000"/>
                            </a:schemeClr>
                          </a:solidFill>
                          <a:latin typeface="Helvetica" pitchFamily="2" charset="0"/>
                        </a:rPr>
                        <a:t>Frequency of Need</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accent1">
                              <a:lumMod val="7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err="1">
                          <a:solidFill>
                            <a:schemeClr val="accent1">
                              <a:lumMod val="75000"/>
                            </a:schemeClr>
                          </a:solidFill>
                          <a:latin typeface="Helvetica" pitchFamily="2" charset="0"/>
                          <a:ea typeface="Helvetica Neue" panose="02000503000000020004" pitchFamily="2" charset="0"/>
                          <a:cs typeface="Helvetica Neue" panose="02000503000000020004" pitchFamily="2" charset="0"/>
                        </a:rPr>
                        <a:t>BlackBaud</a:t>
                      </a:r>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 Raiser Edge requires an upgrade to avoid reaching record-intake capacity. Annual Giving requires an AI platform to support campaigns. AI capabilities will allow SHSU to compete with the industry and provide our donors easier access to gifting online.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solidFill>
                            <a:schemeClr val="accent1">
                              <a:lumMod val="75000"/>
                            </a:schemeClr>
                          </a:solidFill>
                          <a:latin typeface="Helvetica" pitchFamily="2" charset="0"/>
                        </a:rPr>
                        <a:t>Risk Statement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If not funded, we would lose the ability to create new profiles for new graduates/alumni in the database and would forego maximizing AI opportunities for giving purposes and engagement.</a:t>
                      </a:r>
                    </a:p>
                    <a:p>
                      <a:endPar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142317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58999924"/>
              </p:ext>
            </p:extLst>
          </p:nvPr>
        </p:nvGraphicFramePr>
        <p:xfrm>
          <a:off x="838199" y="1372630"/>
          <a:ext cx="10515600" cy="4848775"/>
        </p:xfrm>
        <a:graphic>
          <a:graphicData uri="http://schemas.openxmlformats.org/drawingml/2006/table">
            <a:tbl>
              <a:tblPr firstRow="1" bandRow="1">
                <a:tableStyleId>{21E4AEA4-8DFA-4A89-87EB-49C32662AFE0}</a:tableStyleId>
              </a:tblPr>
              <a:tblGrid>
                <a:gridCol w="2794234">
                  <a:extLst>
                    <a:ext uri="{9D8B030D-6E8A-4147-A177-3AD203B41FA5}">
                      <a16:colId xmlns:a16="http://schemas.microsoft.com/office/drawing/2014/main" val="1196900940"/>
                    </a:ext>
                  </a:extLst>
                </a:gridCol>
                <a:gridCol w="772136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Increase Capacity for Blackbaud</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accent1">
                              <a:lumMod val="75000"/>
                            </a:schemeClr>
                          </a:solidFill>
                          <a:latin typeface="Helvetica" pitchFamily="2" charset="0"/>
                        </a:rPr>
                        <a:t>Aligned with Strategic</a:t>
                      </a:r>
                    </a:p>
                    <a:p>
                      <a:r>
                        <a:rPr lang="en-US" sz="1800" b="1" i="0" dirty="0">
                          <a:solidFill>
                            <a:schemeClr val="accent1">
                              <a:lumMod val="75000"/>
                            </a:schemeClr>
                          </a:solidFill>
                          <a:latin typeface="Helvetica" pitchFamily="2" charset="0"/>
                        </a:rPr>
                        <a:t>Priority Goal</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Goal 4.2: Provide innovative ways to engage and serve the community</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accent1">
                              <a:lumMod val="7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$33,235</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accent1">
                              <a:lumMod val="75000"/>
                            </a:schemeClr>
                          </a:solidFill>
                          <a:latin typeface="Helvetica" pitchFamily="2" charset="0"/>
                        </a:rPr>
                        <a:t>Frequency of Need</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accent1">
                              <a:lumMod val="7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We use </a:t>
                      </a:r>
                      <a:r>
                        <a:rPr lang="en-US" sz="1600" b="0" i="0" dirty="0" err="1">
                          <a:solidFill>
                            <a:schemeClr val="accent1">
                              <a:lumMod val="75000"/>
                            </a:schemeClr>
                          </a:solidFill>
                          <a:latin typeface="Helvetica" pitchFamily="2" charset="0"/>
                          <a:ea typeface="Helvetica Neue" panose="02000503000000020004" pitchFamily="2" charset="0"/>
                          <a:cs typeface="Helvetica Neue" panose="02000503000000020004" pitchFamily="2" charset="0"/>
                        </a:rPr>
                        <a:t>BlackBaud</a:t>
                      </a:r>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 Raiser Edge to keep records of Sam Houston State alumni, friends, foundations, and corporations. Currently, we have the capacity for entry of up to 200,000 individuals, foundations, and corporations. Each year we add new alumni due to graduation. It is necessary to have the ability to create new profiles for our donors and the benefit of engaging our alumni will increase in donations short and long term. It will also allow for accurate accountability giving Development officers the opportunity to create new constituents.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solidFill>
                            <a:schemeClr val="accent1">
                              <a:lumMod val="75000"/>
                            </a:schemeClr>
                          </a:solidFill>
                          <a:latin typeface="Helvetica" pitchFamily="2" charset="0"/>
                        </a:rPr>
                        <a:t>Risk Statement</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We have 187,109 profiles and need to renew the contract. It will be another 3 years before we can increase our capacity. If not funded, we would lose the ability to create new profiles for new graduates/alumni in the database.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199" y="3996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endParaRPr lang="en-US" b="1" i="1" dirty="0">
              <a:solidFill>
                <a:srgbClr val="E36436"/>
              </a:solidFill>
              <a:latin typeface="Helvetica Bold Oblique"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7" name="Table 7">
            <a:extLst>
              <a:ext uri="{FF2B5EF4-FFF2-40B4-BE49-F238E27FC236}">
                <a16:creationId xmlns:a16="http://schemas.microsoft.com/office/drawing/2014/main" id="{FFD7F495-52A1-C565-7638-6F2DB05C524B}"/>
              </a:ext>
            </a:extLst>
          </p:cNvPr>
          <p:cNvGraphicFramePr>
            <a:graphicFrameLocks noGrp="1"/>
          </p:cNvGraphicFramePr>
          <p:nvPr>
            <p:extLst>
              <p:ext uri="{D42A27DB-BD31-4B8C-83A1-F6EECF244321}">
                <p14:modId xmlns:p14="http://schemas.microsoft.com/office/powerpoint/2010/main" val="3372195297"/>
              </p:ext>
            </p:extLst>
          </p:nvPr>
        </p:nvGraphicFramePr>
        <p:xfrm>
          <a:off x="838199" y="1273240"/>
          <a:ext cx="10515600" cy="4243853"/>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396532">
                <a:tc>
                  <a:txBody>
                    <a:bodyPr/>
                    <a:lstStyle/>
                    <a:p>
                      <a:r>
                        <a:rPr lang="en-US" sz="2000" b="1" i="0" dirty="0">
                          <a:latin typeface="Helvetica" pitchFamily="2" charset="0"/>
                        </a:rPr>
                        <a:t>#1 Budget Priority</a:t>
                      </a:r>
                    </a:p>
                  </a:txBody>
                  <a:tcPr>
                    <a:solidFill>
                      <a:srgbClr val="E36436"/>
                    </a:solidFill>
                  </a:tcPr>
                </a:tc>
                <a:tc>
                  <a:txBody>
                    <a:bodyPr/>
                    <a:lstStyle/>
                    <a:p>
                      <a:r>
                        <a:rPr lang="en-US" sz="2000" b="1" i="0" dirty="0">
                          <a:latin typeface="Helvetica" pitchFamily="2" charset="0"/>
                        </a:rPr>
                        <a:t> AI software to support Annual Giving</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accent1">
                              <a:lumMod val="75000"/>
                            </a:schemeClr>
                          </a:solidFill>
                          <a:latin typeface="Helvetica" pitchFamily="2" charset="0"/>
                        </a:rPr>
                        <a:t>Aligned with Strategic</a:t>
                      </a:r>
                    </a:p>
                    <a:p>
                      <a:r>
                        <a:rPr lang="en-US" sz="1800" b="1" i="0" dirty="0">
                          <a:solidFill>
                            <a:schemeClr val="accent1">
                              <a:lumMod val="75000"/>
                            </a:schemeClr>
                          </a:solidFill>
                          <a:latin typeface="Helvetica" pitchFamily="2" charset="0"/>
                        </a:rPr>
                        <a:t>Priority Goal</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Strategic Priority 3: Elevate the reputation and visibility of SHSU</a:t>
                      </a:r>
                    </a:p>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Goal 3.6: Establish a more visible and high-profile culture of philanthropy, service, and community engagement </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accent1">
                              <a:lumMod val="7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$40,000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accent1">
                              <a:lumMod val="75000"/>
                            </a:schemeClr>
                          </a:solidFill>
                          <a:latin typeface="Helvetica" pitchFamily="2" charset="0"/>
                        </a:rPr>
                        <a:t>Frequency of Need</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accent1">
                              <a:lumMod val="7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O&amp;M AI platform to support annual giving efforts with campaigns and giving days. The annual giving profession is moving more digital with AI capabilities we need to keep up with the industry and allow our donors easier access to make their annual gifts.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solidFill>
                            <a:schemeClr val="accent1">
                              <a:lumMod val="75000"/>
                            </a:schemeClr>
                          </a:solidFill>
                          <a:latin typeface="Helvetica" pitchFamily="2" charset="0"/>
                        </a:rPr>
                        <a:t>Risk Statement</a:t>
                      </a:r>
                    </a:p>
                  </a:txBody>
                  <a:tcPr>
                    <a:solidFill>
                      <a:schemeClr val="bg1"/>
                    </a:solidFill>
                  </a:tcPr>
                </a:tc>
                <a:tc>
                  <a:txBody>
                    <a:bodyPr/>
                    <a:lstStyle/>
                    <a:p>
                      <a:r>
                        <a:rPr lang="en-US" sz="1600" b="0" i="0" dirty="0">
                          <a:solidFill>
                            <a:schemeClr val="accent1">
                              <a:lumMod val="75000"/>
                            </a:schemeClr>
                          </a:solidFill>
                          <a:latin typeface="Helvetica" pitchFamily="2" charset="0"/>
                          <a:ea typeface="Helvetica Neue" panose="02000503000000020004" pitchFamily="2" charset="0"/>
                          <a:cs typeface="Helvetica Neue" panose="02000503000000020004" pitchFamily="2" charset="0"/>
                        </a:rPr>
                        <a:t>Not maximizing AI opportunities for giving purposes and engagement.</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2110537"/>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4858</TotalTime>
  <Words>1963</Words>
  <Application>Microsoft Office PowerPoint</Application>
  <PresentationFormat>Widescreen</PresentationFormat>
  <Paragraphs>201</Paragraphs>
  <Slides>16</Slides>
  <Notes>0</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Helvetica</vt:lpstr>
      <vt:lpstr>Helvetica Bold Oblique</vt:lpstr>
      <vt:lpstr>Helvetica Neue</vt:lpstr>
      <vt:lpstr>Office Theme 2013 - 2022</vt:lpstr>
      <vt:lpstr>University Advancement</vt:lpstr>
      <vt:lpstr>University Advancement</vt:lpstr>
      <vt:lpstr>FY 2023 Accomplishments Priority 1: Prioritize Student Success and Student Access</vt:lpstr>
      <vt:lpstr> FY 2023 Accomplishments Priority 2: Embody a Culture of Excellence </vt:lpstr>
      <vt:lpstr> FY 2023 Accomplishments Priority 3: Elevate the Reputation and Visibility of SHSU </vt:lpstr>
      <vt:lpstr> FY 2023 Accomplishments Priority 4: Expand and Elevate our Service to the State and Beyond </vt:lpstr>
      <vt:lpstr>Budget Request</vt:lpstr>
      <vt:lpstr>Budget Request</vt:lpstr>
      <vt:lpstr>Budget Request</vt:lpstr>
      <vt:lpstr>Budget Request</vt:lpstr>
      <vt:lpstr>Budget Request</vt:lpstr>
      <vt:lpstr>Budget Request</vt:lpstr>
      <vt:lpstr>Budget Request</vt:lpstr>
      <vt:lpstr>Summary of Budget Requests</vt:lpstr>
      <vt:lpstr>Prospective “Big Ideas”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38</cp:revision>
  <dcterms:created xsi:type="dcterms:W3CDTF">2023-01-09T16:14:47Z</dcterms:created>
  <dcterms:modified xsi:type="dcterms:W3CDTF">2023-03-30T14:47:50Z</dcterms:modified>
</cp:coreProperties>
</file>